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A42D5-3C86-487D-91CC-6FC028FF1659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647EE-9F1B-4393-A43F-54CE7FA9744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647EE-9F1B-4393-A43F-54CE7FA9744A}" type="slidenum">
              <a:rPr lang="en-IN" smtClean="0"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46BAA20-F06A-4F3B-A9DA-C75B1E64C2BB}" type="datetimeFigureOut">
              <a:rPr lang="en-US" smtClean="0"/>
              <a:t>5/14/2019</a:t>
            </a:fld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C13DE2B-4F7C-4A22-B817-F8A4DFC28FA1}" type="slidenum">
              <a:rPr lang="en-IN" smtClean="0"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Presentation on </a:t>
            </a:r>
            <a:r>
              <a:rPr lang="en-US" dirty="0" err="1" smtClean="0"/>
              <a:t>phonetica</a:t>
            </a:r>
            <a:r>
              <a:rPr lang="en-US" dirty="0" err="1" smtClean="0">
                <a:latin typeface="Times New Roman" pitchFamily="18" charset="0"/>
                <a:ea typeface="ＭＳ Ｐゴシック" pitchFamily="34" charset="-128"/>
              </a:rPr>
              <a:t>l</a:t>
            </a:r>
            <a:r>
              <a:rPr lang="en-US" dirty="0" smtClean="0"/>
              <a:t> symbols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by </a:t>
            </a:r>
          </a:p>
          <a:p>
            <a:pPr>
              <a:buNone/>
            </a:pPr>
            <a:r>
              <a:rPr lang="en-US" dirty="0" smtClean="0"/>
              <a:t>                             Prof. </a:t>
            </a:r>
            <a:r>
              <a:rPr lang="en-US" dirty="0" err="1" smtClean="0"/>
              <a:t>Imtiaz</a:t>
            </a:r>
            <a:r>
              <a:rPr lang="en-US" dirty="0" smtClean="0"/>
              <a:t> Ahmad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Department of </a:t>
            </a:r>
            <a:r>
              <a:rPr lang="en-US" dirty="0" err="1" smtClean="0"/>
              <a:t>Engish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Govt. P.G Co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llege Rajouri.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	next		chin		lamb   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	kite		cat		meet    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Manners of articulation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Stops [p] [b] [t] [d] [k] [g]</a:t>
            </a:r>
          </a:p>
          <a:p>
            <a:r>
              <a:rPr lang="en-US" dirty="0" smtClean="0">
                <a:ea typeface="ＭＳ Ｐゴシック" pitchFamily="34" charset="-128"/>
              </a:rPr>
              <a:t>Fricatives [f] [v] [θ] [ð] [s] [z] [ʃ] [ʒ]</a:t>
            </a:r>
          </a:p>
          <a:p>
            <a:r>
              <a:rPr lang="en-US" dirty="0" smtClean="0">
                <a:ea typeface="ＭＳ Ｐゴシック" pitchFamily="34" charset="-128"/>
              </a:rPr>
              <a:t>Affricates</a:t>
            </a:r>
            <a:r>
              <a:rPr lang="en-US" dirty="0" smtClean="0">
                <a:effectLst/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[ʧ] [ʤ]</a:t>
            </a:r>
            <a:r>
              <a:rPr lang="en-US" dirty="0" smtClean="0">
                <a:effectLst/>
                <a:ea typeface="ＭＳ Ｐゴシック" pitchFamily="34" charset="-128"/>
              </a:rPr>
              <a:t> </a:t>
            </a:r>
          </a:p>
          <a:p>
            <a:r>
              <a:rPr lang="en-US" dirty="0" smtClean="0">
                <a:ea typeface="ＭＳ Ｐゴシック" pitchFamily="34" charset="-128"/>
              </a:rPr>
              <a:t>Liquids</a:t>
            </a:r>
            <a:r>
              <a:rPr lang="en-US" dirty="0" smtClean="0">
                <a:effectLst/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	[l]  [ɹ]</a:t>
            </a:r>
          </a:p>
          <a:p>
            <a:r>
              <a:rPr lang="en-US" dirty="0" smtClean="0">
                <a:ea typeface="ＭＳ Ｐゴシック" pitchFamily="34" charset="-128"/>
              </a:rPr>
              <a:t>Glides [w]  [j]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5033170"/>
          </a:xfrm>
        </p:spPr>
        <p:txBody>
          <a:bodyPr/>
          <a:lstStyle/>
          <a:p>
            <a:r>
              <a:rPr lang="en-US" dirty="0" smtClean="0"/>
              <a:t>Thank you 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ea typeface="ＭＳ Ｐゴシック" pitchFamily="34" charset="-128"/>
              </a:rPr>
              <a:t>Phonetics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  <a:ea typeface="ＭＳ Ｐゴシック" pitchFamily="34" charset="-128"/>
              </a:rPr>
              <a:t>The study of physical properties of sound</a:t>
            </a:r>
          </a:p>
          <a:p>
            <a:r>
              <a:rPr lang="en-US" dirty="0" smtClean="0">
                <a:effectLst/>
                <a:ea typeface="ＭＳ Ｐゴシック" pitchFamily="34" charset="-128"/>
              </a:rPr>
              <a:t>Sounds may not be represented systematically by spelling.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ea typeface="ＭＳ Ｐゴシック" pitchFamily="34" charset="-128"/>
              </a:rPr>
              <a:t>Why not just spell?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  <a:ea typeface="ＭＳ Ｐゴシック" pitchFamily="34" charset="-128"/>
              </a:rPr>
              <a:t>Sounds may not be represented systematically by spelling because...</a:t>
            </a:r>
          </a:p>
          <a:p>
            <a:r>
              <a:rPr lang="en-US" dirty="0" smtClean="0">
                <a:effectLst/>
                <a:ea typeface="ＭＳ Ｐゴシック" pitchFamily="34" charset="-128"/>
              </a:rPr>
              <a:t>Same spelling for different sounds</a:t>
            </a:r>
          </a:p>
          <a:p>
            <a:r>
              <a:rPr lang="en-US" dirty="0" smtClean="0">
                <a:effectLst/>
                <a:ea typeface="ＭＳ Ｐゴシック" pitchFamily="34" charset="-128"/>
              </a:rPr>
              <a:t>Combination of letters representing one sound, </a:t>
            </a:r>
          </a:p>
          <a:p>
            <a:r>
              <a:rPr lang="en-US" dirty="0" smtClean="0">
                <a:effectLst/>
                <a:ea typeface="ＭＳ Ｐゴシック" pitchFamily="34" charset="-128"/>
              </a:rPr>
              <a:t>Some letters are silent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Phonetic Alphabet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One symbol represents one sound</a:t>
            </a:r>
          </a:p>
          <a:p>
            <a:pPr>
              <a:spcAft>
                <a:spcPts val="1800"/>
              </a:spcAft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Each speech sound has a distinct symbol</a:t>
            </a: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Cross-linguistically applicable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IPA</a:t>
            </a:r>
            <a:endParaRPr lang="en-IN" dirty="0"/>
          </a:p>
        </p:txBody>
      </p:sp>
      <p:pic>
        <p:nvPicPr>
          <p:cNvPr id="4" name="Picture 4" descr="pulmonic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776287" y="2232819"/>
            <a:ext cx="75914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Vowel Sounds  </a:t>
            </a:r>
            <a:endParaRPr lang="en-IN" dirty="0"/>
          </a:p>
        </p:txBody>
      </p:sp>
      <p:pic>
        <p:nvPicPr>
          <p:cNvPr id="4" name="Picture 2" descr="vowels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728787" y="1704181"/>
            <a:ext cx="568642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3600" dirty="0" smtClean="0">
                <a:ea typeface="ＭＳ Ｐゴシック" pitchFamily="34" charset="-128"/>
              </a:rPr>
              <a:t>[p]= </a:t>
            </a:r>
            <a:r>
              <a:rPr lang="en-US" sz="3600" u="sng" dirty="0" smtClean="0">
                <a:ea typeface="ＭＳ Ｐゴシック" pitchFamily="34" charset="-128"/>
              </a:rPr>
              <a:t>p</a:t>
            </a:r>
            <a:r>
              <a:rPr lang="en-US" sz="3600" dirty="0" smtClean="0">
                <a:ea typeface="ＭＳ Ｐゴシック" pitchFamily="34" charset="-128"/>
              </a:rPr>
              <a:t>at 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3600" dirty="0" smtClean="0">
                <a:ea typeface="ＭＳ Ｐゴシック" pitchFamily="34" charset="-128"/>
              </a:rPr>
              <a:t>[b]= </a:t>
            </a:r>
            <a:r>
              <a:rPr lang="en-US" sz="3600" u="sng" dirty="0" smtClean="0">
                <a:ea typeface="ＭＳ Ｐゴシック" pitchFamily="34" charset="-128"/>
              </a:rPr>
              <a:t>b</a:t>
            </a:r>
            <a:r>
              <a:rPr lang="en-US" sz="3600" dirty="0" smtClean="0">
                <a:ea typeface="ＭＳ Ｐゴシック" pitchFamily="34" charset="-128"/>
              </a:rPr>
              <a:t>at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3600" dirty="0" smtClean="0">
                <a:ea typeface="ＭＳ Ｐゴシック" pitchFamily="34" charset="-128"/>
              </a:rPr>
              <a:t>[t]= </a:t>
            </a:r>
            <a:r>
              <a:rPr lang="en-US" sz="3600" u="sng" dirty="0" smtClean="0">
                <a:ea typeface="ＭＳ Ｐゴシック" pitchFamily="34" charset="-128"/>
              </a:rPr>
              <a:t>t</a:t>
            </a:r>
            <a:r>
              <a:rPr lang="en-US" sz="3600" dirty="0" smtClean="0">
                <a:ea typeface="ＭＳ Ｐゴシック" pitchFamily="34" charset="-128"/>
              </a:rPr>
              <a:t>ap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US" sz="3600" dirty="0" smtClean="0">
                <a:ea typeface="ＭＳ Ｐゴシック" pitchFamily="34" charset="-128"/>
              </a:rPr>
              <a:t>[d]=</a:t>
            </a:r>
            <a:r>
              <a:rPr lang="en-US" sz="3600" u="sng" dirty="0" smtClean="0">
                <a:ea typeface="ＭＳ Ｐゴシック" pitchFamily="34" charset="-128"/>
              </a:rPr>
              <a:t>d</a:t>
            </a:r>
            <a:r>
              <a:rPr lang="en-US" sz="3600" dirty="0" smtClean="0">
                <a:ea typeface="ＭＳ Ｐゴシック" pitchFamily="34" charset="-128"/>
              </a:rPr>
              <a:t>am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1928802"/>
            <a:ext cx="4572000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[k]=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ar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[g]=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uard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[f]=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oot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[v]=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943600" y="1828800"/>
            <a:ext cx="236220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[h]= 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[m]=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ull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[n]= 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ull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sz="36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Grande" charset="0"/>
              </a:rPr>
              <a:t>ŋ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]= ri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[ɹ]=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ing</a:t>
            </a:r>
          </a:p>
          <a:p>
            <a:endParaRPr lang="en-US" sz="11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[l]=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eaf</a:t>
            </a:r>
          </a:p>
          <a:p>
            <a:endParaRPr lang="en-US" sz="11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] 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es</a:t>
            </a:r>
          </a:p>
          <a:p>
            <a:endParaRPr lang="en-US" sz="11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[w]= 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ith</a:t>
            </a:r>
          </a:p>
          <a:p>
            <a:endParaRPr lang="en-IN" dirty="0"/>
          </a:p>
        </p:txBody>
      </p:sp>
      <p:sp>
        <p:nvSpPr>
          <p:cNvPr id="4" name="Rectangle 1029"/>
          <p:cNvSpPr>
            <a:spLocks noChangeArrowheads="1"/>
          </p:cNvSpPr>
          <p:nvPr/>
        </p:nvSpPr>
        <p:spPr bwMode="auto">
          <a:xfrm>
            <a:off x="2857488" y="1857364"/>
            <a:ext cx="2357454" cy="2880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sz="36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Grande" charset="0"/>
              </a:rPr>
              <a:t>ʃ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]= 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sh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sz="36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Grande" charset="0"/>
              </a:rPr>
              <a:t>ʒ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] = vi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sz="36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Grande" charset="0"/>
              </a:rPr>
              <a:t>ʧ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]= tou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ch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sz="36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Grande" charset="0"/>
              </a:rPr>
              <a:t>ʤ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]= 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36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dg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>
          <a:xfrm>
            <a:off x="6072198" y="1752600"/>
            <a:ext cx="250033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[s] = </a:t>
            </a: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s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ap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[z] = </a:t>
            </a: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z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ip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[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Lucida Grande" charset="0"/>
                <a:ea typeface="ＭＳ Ｐゴシック" pitchFamily="34" charset="-128"/>
                <a:cs typeface="+mn-cs"/>
              </a:rPr>
              <a:t>θ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] = </a:t>
            </a: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th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ink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[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] = </a:t>
            </a: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th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34" charset="-128"/>
              </a:rPr>
              <a:t>Diphthongs (Complex Vowels)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Complex because they are two-part vowels</a:t>
            </a:r>
          </a:p>
          <a:p>
            <a:pPr>
              <a:buFontTx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But count as a single sound because two vowels are articulated together. Examples: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ɑɪ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] =b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</a:t>
            </a:r>
          </a:p>
          <a:p>
            <a:endParaRPr lang="en-US" sz="1100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ɔɪ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] = b</a:t>
            </a:r>
            <a:r>
              <a:rPr lang="en-US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oy</a:t>
            </a:r>
          </a:p>
          <a:p>
            <a:endParaRPr lang="en-US" sz="1100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dirty="0" smtClean="0"/>
              <a:t>[</a:t>
            </a:r>
            <a:r>
              <a:rPr lang="en-US" dirty="0" err="1" smtClean="0"/>
              <a:t>eɪ</a:t>
            </a:r>
            <a:r>
              <a:rPr lang="en-US" dirty="0" smtClean="0"/>
              <a:t>]= b</a:t>
            </a:r>
            <a:r>
              <a:rPr lang="en-US" u="sng" dirty="0" smtClean="0"/>
              <a:t>ai</a:t>
            </a:r>
            <a:r>
              <a:rPr lang="en-US" dirty="0" smtClean="0"/>
              <a:t>t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</TotalTime>
  <Words>291</Words>
  <Application>Microsoft Office PowerPoint</Application>
  <PresentationFormat>On-screen Show (4:3)</PresentationFormat>
  <Paragraphs>65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Presentation on phonetical symbols </vt:lpstr>
      <vt:lpstr>Phonetics</vt:lpstr>
      <vt:lpstr>Why not just spell?</vt:lpstr>
      <vt:lpstr>Phonetic Alphabet</vt:lpstr>
      <vt:lpstr>IPA</vt:lpstr>
      <vt:lpstr>Vowel Sounds  </vt:lpstr>
      <vt:lpstr>Slide 7</vt:lpstr>
      <vt:lpstr>Slide 8</vt:lpstr>
      <vt:lpstr>Diphthongs (Complex Vowels)</vt:lpstr>
      <vt:lpstr>Practice </vt:lpstr>
      <vt:lpstr>Manners of articulation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Phonetics</dc:title>
  <dc:creator>DELL</dc:creator>
  <cp:lastModifiedBy>DELL</cp:lastModifiedBy>
  <cp:revision>2</cp:revision>
  <dcterms:created xsi:type="dcterms:W3CDTF">2019-05-14T08:13:42Z</dcterms:created>
  <dcterms:modified xsi:type="dcterms:W3CDTF">2019-05-14T08:29:03Z</dcterms:modified>
</cp:coreProperties>
</file>